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325" r:id="rId3"/>
    <p:sldId id="318" r:id="rId4"/>
    <p:sldId id="332" r:id="rId5"/>
    <p:sldId id="309" r:id="rId6"/>
    <p:sldId id="320" r:id="rId7"/>
    <p:sldId id="321" r:id="rId8"/>
    <p:sldId id="336" r:id="rId9"/>
    <p:sldId id="295" r:id="rId10"/>
    <p:sldId id="292" r:id="rId11"/>
    <p:sldId id="338" r:id="rId12"/>
    <p:sldId id="301" r:id="rId13"/>
    <p:sldId id="298" r:id="rId14"/>
    <p:sldId id="299" r:id="rId15"/>
    <p:sldId id="287" r:id="rId16"/>
    <p:sldId id="310" r:id="rId17"/>
    <p:sldId id="329" r:id="rId18"/>
    <p:sldId id="328" r:id="rId19"/>
    <p:sldId id="335" r:id="rId20"/>
    <p:sldId id="340" r:id="rId21"/>
    <p:sldId id="339" r:id="rId22"/>
    <p:sldId id="323" r:id="rId23"/>
    <p:sldId id="322" r:id="rId24"/>
    <p:sldId id="341" r:id="rId2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0"/>
  </p:normalViewPr>
  <p:slideViewPr>
    <p:cSldViewPr snapToGrid="0">
      <p:cViewPr varScale="1">
        <p:scale>
          <a:sx n="62" d="100"/>
          <a:sy n="62" d="100"/>
        </p:scale>
        <p:origin x="13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E66A6-AADA-4CDA-9743-67E81E53FFEF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89F2F-233A-4127-B121-BD510DAD0CB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713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9F2F-233A-4127-B121-BD510DAD0CB0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657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CE6DB-A192-4B8D-BFD8-E72EA5634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5BCE08-8654-44F7-A29F-FC7361D6F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649404-57E6-4AF0-9326-202E5EA2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A56630-D636-4531-AD7E-B82CEBAC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F7A0E2-CFEE-4478-A3E6-AB27D835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503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72883-3739-4CEB-A5B0-B64F7DBE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54A1FA-C064-47CE-A9D6-4A7125C61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C8356E-1305-40C8-96B5-6478F8823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D4A52-71A4-4AF6-BF31-DDFE0401A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230BE5-C05B-42D1-BDE5-4F0A6D2C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726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481E55-8FE1-4E99-A3BD-BBCFC6BE0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31A0AF-A9C2-451D-A12B-74EA24625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53F49E-FAEB-41EE-9B35-C11BA66C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C55A0-F456-4E2B-9704-73696456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5D1025-35C8-4C6C-82AB-DBED7D67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9496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CE6DB-A192-4B8D-BFD8-E72EA5634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5BCE08-8654-44F7-A29F-FC7361D6F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649404-57E6-4AF0-9326-202E5EA2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A56630-D636-4531-AD7E-B82CEBAC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F7A0E2-CFEE-4478-A3E6-AB27D835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2566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0481A-09C2-4CAA-B220-4145CF10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90644B-5690-46E3-9CCB-D80A09C3A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FBC5AC-D495-48F8-AB20-812555725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2A2045-8E81-4F2F-A1D7-F202C106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4CE59-3162-4ABB-8D17-05166B63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0535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C8C72-46E7-4535-BB3D-8BB541BE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E4631C-2AB8-4264-85AE-9C754D554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51C40B-41A5-4242-8E6E-8FB600FC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784483-8986-4B82-953A-FED27FDC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C0F77C-AD73-4526-8B01-CA47CAEAF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7923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051C3-FC65-4359-9175-8C6B1402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181B50-DF46-4477-B78E-95610F824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4A2D86-070F-46D1-826C-8DD0C14D7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B1A76E-2368-40AC-84DA-82DBD81C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1DB60D-505D-4FAA-B6F9-E92B8D25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9684EB-56EC-4001-B498-B6C77C81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6349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AC333-E60B-40FA-BB99-525EC036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44A573-29C1-47D3-BB8E-2627B615A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ADEE57-A556-496F-9231-53279100A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88D184-E019-43D0-801A-185CC94F0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B72AAF-5D2F-42BB-9F79-6E0CE89C6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96EBAD2-A6DB-4859-AC2E-AB9B4DA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5214F74-77E3-4317-8D2F-052B6E9D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DF0C3DB-B152-44ED-B54D-36DA5B7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1306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22E02-A549-4920-B02B-9214E348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B77FF1-601A-4B37-ACC9-7FC976CE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27477E-FC3B-4FBA-A7BE-E3DDA70E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837CB0-A2CD-482E-A3A7-B711E0BA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652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BF3FE7-913F-42D2-AA7F-5BD7C425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7458B9-79F3-4295-B47B-EEC2618A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E2FFB5-2288-4E18-BDD2-1C7B5899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3793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E998B-3A24-47B2-8FCD-07B0D5DE3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88E4A6-F8B8-4313-9808-7F52F673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F1EB90-A45D-44EC-B255-180E0A2A6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E3BE56-905A-4BFB-B6B6-38F677DE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9F55B8-F50F-408D-AF2F-56D7C05F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30E825-45BB-4D45-A947-864F25E9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758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0481A-09C2-4CAA-B220-4145CF10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90644B-5690-46E3-9CCB-D80A09C3A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FBC5AC-D495-48F8-AB20-812555725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2A2045-8E81-4F2F-A1D7-F202C106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4CE59-3162-4ABB-8D17-05166B63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563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829E8-28EB-4B7D-8DC3-36BF4E0F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5F26F8-9C71-4997-B1D4-F0D1CB41E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58DE6C-364B-424E-975B-239B667BC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EF64FF-F371-4D09-B7BA-156B0040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1C3562-C2A2-497D-8F75-744DF75A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164C68-2337-4BF7-9501-1C30A395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7040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72883-3739-4CEB-A5B0-B64F7DBE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54A1FA-C064-47CE-A9D6-4A7125C61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C8356E-1305-40C8-96B5-6478F8823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D4A52-71A4-4AF6-BF31-DDFE0401A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230BE5-C05B-42D1-BDE5-4F0A6D2C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389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481E55-8FE1-4E99-A3BD-BBCFC6BE0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31A0AF-A9C2-451D-A12B-74EA24625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53F49E-FAEB-41EE-9B35-C11BA66C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C55A0-F456-4E2B-9704-73696456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5D1025-35C8-4C6C-82AB-DBED7D67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593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C8C72-46E7-4535-BB3D-8BB541BE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E4631C-2AB8-4264-85AE-9C754D554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51C40B-41A5-4242-8E6E-8FB600FC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784483-8986-4B82-953A-FED27FDC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C0F77C-AD73-4526-8B01-CA47CAEAF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726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051C3-FC65-4359-9175-8C6B1402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181B50-DF46-4477-B78E-95610F824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4A2D86-070F-46D1-826C-8DD0C14D7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B1A76E-2368-40AC-84DA-82DBD81C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1DB60D-505D-4FAA-B6F9-E92B8D25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9684EB-56EC-4001-B498-B6C77C81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317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AC333-E60B-40FA-BB99-525EC036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44A573-29C1-47D3-BB8E-2627B615A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ADEE57-A556-496F-9231-53279100A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88D184-E019-43D0-801A-185CC94F0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B72AAF-5D2F-42BB-9F79-6E0CE89C6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96EBAD2-A6DB-4859-AC2E-AB9B4DA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5214F74-77E3-4317-8D2F-052B6E9D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DF0C3DB-B152-44ED-B54D-36DA5B7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553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22E02-A549-4920-B02B-9214E348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B77FF1-601A-4B37-ACC9-7FC976CE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27477E-FC3B-4FBA-A7BE-E3DDA70E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837CB0-A2CD-482E-A3A7-B711E0BA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690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BF3FE7-913F-42D2-AA7F-5BD7C425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7458B9-79F3-4295-B47B-EEC2618A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E2FFB5-2288-4E18-BDD2-1C7B5899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256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E998B-3A24-47B2-8FCD-07B0D5DE3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88E4A6-F8B8-4313-9808-7F52F673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F1EB90-A45D-44EC-B255-180E0A2A6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E3BE56-905A-4BFB-B6B6-38F677DE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9F55B8-F50F-408D-AF2F-56D7C05F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30E825-45BB-4D45-A947-864F25E9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565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829E8-28EB-4B7D-8DC3-36BF4E0F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5F26F8-9C71-4997-B1D4-F0D1CB41E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58DE6C-364B-424E-975B-239B667BC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EF64FF-F371-4D09-B7BA-156B0040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1C3562-C2A2-497D-8F75-744DF75A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164C68-2337-4BF7-9501-1C30A395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42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035C64-80BC-46A6-B549-1841D72F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EFF013-800E-4678-82F0-242FCACC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E193CC-4C91-4EDF-9DE9-1CD0DA0A8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7A333-25E1-40F2-8C59-501365A95760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B736EB-BA7F-436D-846D-424666652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2497A6-B380-4C93-B2C1-01B335D71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57A2F-9A1C-4F5E-90A4-922B0BB9DDD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760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035C64-80BC-46A6-B549-1841D72F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EFF013-800E-4678-82F0-242FCACC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E193CC-4C91-4EDF-9DE9-1CD0DA0A8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5452-681E-4832-BC05-A8EC2DE60585}" type="datetimeFigureOut">
              <a:rPr lang="es-CL" smtClean="0"/>
              <a:t>04-05-2025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B736EB-BA7F-436D-846D-424666652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2497A6-B380-4C93-B2C1-01B335D71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606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.xlsx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4A7C2DF-A567-4AB6-9167-13C3A32D3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625642"/>
            <a:ext cx="9530993" cy="3116179"/>
          </a:xfrm>
          <a:ln w="57150"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br>
              <a:rPr lang="es-CL" sz="4000" b="1" dirty="0">
                <a:solidFill>
                  <a:srgbClr val="284A7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L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L" sz="2800" b="1" dirty="0">
                <a:latin typeface="GOBCL-HEAVY" pitchFamily="2" charset="77"/>
              </a:rPr>
            </a:br>
            <a:br>
              <a:rPr lang="es-CL" sz="2800" b="1" dirty="0">
                <a:latin typeface="GOBCL-HEAVY" pitchFamily="2" charset="77"/>
              </a:rPr>
            </a:br>
            <a:br>
              <a:rPr lang="es-CL" sz="2800" b="1" dirty="0">
                <a:latin typeface="GOBCL-HEAVY" pitchFamily="2" charset="77"/>
              </a:rPr>
            </a:b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Ingrid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Clouet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H.</a:t>
            </a:r>
            <a:b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Químico-farmacéutico Asesor</a:t>
            </a:r>
            <a:b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Servicio Salud Araucanía Sur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4397448-7B65-43D6-B671-A9210016F221}"/>
              </a:ext>
            </a:extLst>
          </p:cNvPr>
          <p:cNvSpPr txBox="1"/>
          <p:nvPr/>
        </p:nvSpPr>
        <p:spPr>
          <a:xfrm>
            <a:off x="1850912" y="699783"/>
            <a:ext cx="9060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USO RACIONAL DE FÁRMACOS CAMPAÑA INVIERNO</a:t>
            </a:r>
            <a:endParaRPr lang="es-CL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EFDB0D2-7B8A-41E8-AF89-6D7312FBE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E5721440-3A98-4539-954A-294835B6E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531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7"/>
    </mc:Choice>
    <mc:Fallback>
      <p:transition spd="slow" advTm="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6554EC4-ABFE-44F2-9899-37C57A360ADA}"/>
              </a:ext>
            </a:extLst>
          </p:cNvPr>
          <p:cNvSpPr txBox="1"/>
          <p:nvPr/>
        </p:nvSpPr>
        <p:spPr>
          <a:xfrm>
            <a:off x="3188042" y="345989"/>
            <a:ext cx="6993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200" dirty="0">
                <a:latin typeface="Arial Black" panose="020B0A04020102020204" pitchFamily="34" charset="0"/>
              </a:rPr>
              <a:t>PARTES DE UN INHALADOR?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D94C6C8-AD52-47A9-ABB4-BF1AEB645E3D}"/>
              </a:ext>
            </a:extLst>
          </p:cNvPr>
          <p:cNvSpPr txBox="1"/>
          <p:nvPr/>
        </p:nvSpPr>
        <p:spPr>
          <a:xfrm>
            <a:off x="259493" y="1149178"/>
            <a:ext cx="5066270" cy="555331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algn="ctr">
              <a:lnSpc>
                <a:spcPct val="110000"/>
              </a:lnSpc>
              <a:tabLst>
                <a:tab pos="4657725" algn="l"/>
                <a:tab pos="4843463" algn="l"/>
              </a:tabLst>
            </a:pP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>
              <a:lnSpc>
                <a:spcPct val="110000"/>
              </a:lnSpc>
              <a:tabLst>
                <a:tab pos="4657725" algn="l"/>
                <a:tab pos="4843463" algn="l"/>
              </a:tabLst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CARTUCHO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tabLst>
                <a:tab pos="4657725" algn="l"/>
                <a:tab pos="4843463" algn="l"/>
              </a:tabLst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Contenedor metálico con capacidad para un volumen de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10 ml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y que es el que contiene el medicamento.</a:t>
            </a:r>
          </a:p>
          <a:p>
            <a:pPr algn="just">
              <a:lnSpc>
                <a:spcPct val="110000"/>
              </a:lnSpc>
              <a:tabLst>
                <a:tab pos="4657725" algn="l"/>
                <a:tab pos="4843463" algn="l"/>
              </a:tabLst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tabLst>
                <a:tab pos="4657725" algn="l"/>
                <a:tab pos="4843463" algn="l"/>
              </a:tabLst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Dependiendo de la formulación, el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ingrediente activo puede ir en forma sólida en suspensión de un agente tensoactivo  o disuelto en solución con un cosolvente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ambos en mezcla con el gas propelente.</a:t>
            </a:r>
          </a:p>
          <a:p>
            <a:pPr algn="just">
              <a:lnSpc>
                <a:spcPct val="110000"/>
              </a:lnSpc>
              <a:tabLst>
                <a:tab pos="4657725" algn="l"/>
                <a:tab pos="4843463" algn="l"/>
              </a:tabLst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tabLst>
                <a:tab pos="4657725" algn="l"/>
                <a:tab pos="4843463" algn="l"/>
              </a:tabLst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Gas propelente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 el nombre genérico que se aplica a una serie de compuestos gaseosos volátiles  e inertes, que se  volatilizan a temperatura ambiente, siendo capaces de crear una corriente de gran velocidad que permite la salida del fármaco.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5A11365-43DA-44E4-947A-430EEC3C55AF}"/>
              </a:ext>
            </a:extLst>
          </p:cNvPr>
          <p:cNvSpPr txBox="1"/>
          <p:nvPr/>
        </p:nvSpPr>
        <p:spPr>
          <a:xfrm>
            <a:off x="5486400" y="1408671"/>
            <a:ext cx="2916195" cy="34163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85738" marR="0" lvl="1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VALVULA ESPACIADORA</a:t>
            </a:r>
          </a:p>
          <a:p>
            <a:pPr marL="185738" marR="0" lvl="1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38" marR="0" lvl="1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El cartucho lleva  asociado a una válvula que permite liberar, con cada pulsación, una dosis predeterminada , controlada y reproducible del fármaco.</a:t>
            </a:r>
          </a:p>
          <a:p>
            <a:pPr marL="185738" lvl="1" indent="0" algn="just" fontAlgn="t"/>
            <a:r>
              <a:rPr lang="es-CL" sz="1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A1566C-3E65-43B2-A2C5-F59E58A73644}"/>
              </a:ext>
            </a:extLst>
          </p:cNvPr>
          <p:cNvSpPr txBox="1"/>
          <p:nvPr/>
        </p:nvSpPr>
        <p:spPr>
          <a:xfrm>
            <a:off x="8587946" y="1631092"/>
            <a:ext cx="3311611" cy="449353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CONTENEDOR </a:t>
            </a: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 una carcasa de plástico donde se encajan las dos piezas anteriores. Contiene además, un orificio de salida, boquilla y una  tapa</a:t>
            </a: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La presión ejercida sobre el cartucho acciona la válvula y permite la salida del aerosol a través de la boquilla, siendo necesaria la coordinación entre la presión y la inspiración del paciente.</a:t>
            </a:r>
          </a:p>
          <a:p>
            <a:pPr algn="ctr" rtl="0" fontAlgn="ctr"/>
            <a:r>
              <a:rPr lang="es-CL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08662C-A15C-4133-AE4B-D61920A6E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8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58"/>
    </mc:Choice>
    <mc:Fallback>
      <p:transition spd="slow" advTm="8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4E3D85-1D1A-4EEE-BDDC-12B08B10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TERAPIA INHALATORIA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72E599-A0DF-4B3F-85FF-0F6F4C7AB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Requiere de entrenamiento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del paciente para alcanzar una adecuada coordinación entre la activación del dispositivo y la inhalación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La maniobra inhalatoria es especialmente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difícil de lograr en niños y en adultos mayores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Para simplificar la técnica de inhalación y mejorar su eficiencia, es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necesaria la utilización de una aerocámara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que se intercala entre el inhalador y la boca del paciente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B4EA3C-E5F2-4100-A54C-817150FF8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1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07"/>
    </mc:Choice>
    <mc:Fallback>
      <p:transition spd="slow" advTm="33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469B5-98AC-4DF1-B648-5D7CA811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4128"/>
          </a:xfrm>
        </p:spPr>
        <p:txBody>
          <a:bodyPr>
            <a:normAutofit fontScale="90000"/>
          </a:bodyPr>
          <a:lstStyle/>
          <a:p>
            <a:pPr algn="ctr"/>
            <a:b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USO CORRECTO INHALADOR </a:t>
            </a:r>
            <a:b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( Circular </a:t>
            </a:r>
            <a:r>
              <a:rPr lang="es-MX" sz="2400" dirty="0" err="1"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3/27.02.23 ISP) </a:t>
            </a:r>
            <a:b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FEA6FA-D70A-4D29-A7E6-E6C140BF5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41" y="1515979"/>
            <a:ext cx="11368215" cy="4660984"/>
          </a:xfrm>
          <a:ln w="28575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Agitar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el dispositivo por lo menos durante </a:t>
            </a:r>
            <a:r>
              <a:rPr lang="es-MX" b="1" u="sng" dirty="0">
                <a:latin typeface="Arial" panose="020B0604020202020204" pitchFamily="34" charset="0"/>
                <a:cs typeface="Arial" panose="020B0604020202020204" pitchFamily="34" charset="0"/>
              </a:rPr>
              <a:t>1 minuto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antes de su aplicación , de modo de suspender u homogenizar el producto en el interior del envase metálico.</a:t>
            </a:r>
          </a:p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Vaciar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la mayor cantidad de aire de los pulmones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Tomar el inhalador y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colocarlo en forma de L en la boca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sujetando con el dedo índice la parte superior  y con el pulgar la interior y comenzar a tomar y expulsar aire suavemente.</a:t>
            </a:r>
          </a:p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Presionar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el inhalador de modo de liberar una dosis mientras inhala</a:t>
            </a:r>
          </a:p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Contener la 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espiración contando ( mentalmente ) hasta 10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Expulsar el aire lenta y suavemente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Si hay que repetir la dosis, se debe esperar 1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2 minutos antes de reiniciar el proceso.</a:t>
            </a:r>
          </a:p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Al terminar, enjuagarse la boca con agua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C96461-748B-4E10-B3A1-0098ACD05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8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88"/>
    </mc:Choice>
    <mc:Fallback>
      <p:transition spd="slow" advTm="74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3F5DE3-DA0D-4B90-A37F-405E88B79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LIMPIEZA INHALADOR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E8D6D9-F2EC-4B42-819E-2D1AA85A7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822" y="1482811"/>
            <a:ext cx="10216978" cy="4694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El uso adecuado de un inhalador requiere de su mantenimiento y limpieza que consiste en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lavar una vez por  semana el dispositivo plástico con agua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, para eliminar restos de residuo blanquecino  y nunca mojar el cartucho metálico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EEA24-09E0-4D9D-AB0D-B50EDE6AEB8E}"/>
              </a:ext>
            </a:extLst>
          </p:cNvPr>
          <p:cNvSpPr txBox="1"/>
          <p:nvPr/>
        </p:nvSpPr>
        <p:spPr>
          <a:xfrm>
            <a:off x="926757" y="3373395"/>
            <a:ext cx="5770605" cy="317009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Desprender el tubo metálico del inhalador y dejarlo a un lado. Este no se lava ni se enjuaga. </a:t>
            </a:r>
          </a:p>
          <a:p>
            <a:pPr marL="0" indent="0" algn="just">
              <a:buNone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Lavar el dispensador plástico a los menos una vez por semana,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bajo chorro de agua tibia de preferencia, poniendo especial atención en la zona donde va inserto el tubo metálico. Sacudir para eliminar restos de humedad y dejar secar al aire sobre una superficie limpia , sin utilizar paños ni papel.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23E6755-6E89-4CA6-B53D-DD5DA83E2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76" y="3420647"/>
            <a:ext cx="3186069" cy="25251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E8F10932-5E08-4825-A906-5F98A7FD04B0}"/>
              </a:ext>
            </a:extLst>
          </p:cNvPr>
          <p:cNvSpPr/>
          <p:nvPr/>
        </p:nvSpPr>
        <p:spPr>
          <a:xfrm rot="19611249">
            <a:off x="7265780" y="3821754"/>
            <a:ext cx="3337513" cy="13019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33A96C-EC9C-4104-BC61-F00438766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6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41"/>
    </mc:Choice>
    <mc:Fallback>
      <p:transition spd="slow" advTm="7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C4230B-F1E9-4E3D-AEF5-3ACDD243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7556"/>
          </a:xfrm>
        </p:spPr>
        <p:txBody>
          <a:bodyPr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AEROCAMARA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CB2D9B-D7AA-4360-8340-CCE06C66A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95" y="1346886"/>
            <a:ext cx="10723605" cy="483007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MX" sz="3100" dirty="0">
                <a:latin typeface="Arial" panose="020B0604020202020204" pitchFamily="34" charset="0"/>
                <a:cs typeface="Arial" panose="020B0604020202020204" pitchFamily="34" charset="0"/>
              </a:rPr>
              <a:t>La aerocámara aumenta la distancia entre la boca y el inhalador, produciendo un enlentecimiento de la velocidad de salida del aerosol, por lo que aumentan la evaporación del propelente y el choque y retención de las partículas de mayor tamaño.</a:t>
            </a:r>
          </a:p>
          <a:p>
            <a:pPr algn="just"/>
            <a:r>
              <a:rPr lang="es-MX" sz="3100" dirty="0">
                <a:latin typeface="Arial" panose="020B0604020202020204" pitchFamily="34" charset="0"/>
                <a:cs typeface="Arial" panose="020B0604020202020204" pitchFamily="34" charset="0"/>
              </a:rPr>
              <a:t>Recomendada en niños pequeños. Adultos mayores  y personas a quienes se les dificulta el uso directo del inhalador con la boquilla.</a:t>
            </a: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3300" b="1" dirty="0">
                <a:latin typeface="Arial" panose="020B0604020202020204" pitchFamily="34" charset="0"/>
                <a:cs typeface="Arial" panose="020B0604020202020204" pitchFamily="34" charset="0"/>
              </a:rPr>
              <a:t>Ventajas de las Aerocámaras</a:t>
            </a:r>
            <a:r>
              <a:rPr lang="es-MX" sz="33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endParaRPr lang="es-MX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3100" dirty="0">
                <a:latin typeface="Arial" panose="020B0604020202020204" pitchFamily="34" charset="0"/>
                <a:cs typeface="Arial" panose="020B0604020202020204" pitchFamily="34" charset="0"/>
              </a:rPr>
              <a:t>Disminuir el depósito de partículas mayores en la cavidad </a:t>
            </a:r>
            <a:r>
              <a:rPr lang="es-MX" sz="3100" dirty="0" err="1">
                <a:latin typeface="Arial" panose="020B0604020202020204" pitchFamily="34" charset="0"/>
                <a:cs typeface="Arial" panose="020B0604020202020204" pitchFamily="34" charset="0"/>
              </a:rPr>
              <a:t>orofaringea</a:t>
            </a:r>
            <a:endParaRPr lang="es-MX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3100" dirty="0">
                <a:latin typeface="Arial" panose="020B0604020202020204" pitchFamily="34" charset="0"/>
                <a:cs typeface="Arial" panose="020B0604020202020204" pitchFamily="34" charset="0"/>
              </a:rPr>
              <a:t>Disminuir afecciones bucales como </a:t>
            </a:r>
            <a:r>
              <a:rPr lang="es-MX" sz="3100" b="1" dirty="0">
                <a:latin typeface="Arial" panose="020B0604020202020204" pitchFamily="34" charset="0"/>
                <a:cs typeface="Arial" panose="020B0604020202020204" pitchFamily="34" charset="0"/>
              </a:rPr>
              <a:t>candidiasis,</a:t>
            </a:r>
            <a:r>
              <a:rPr lang="es-MX" sz="3100" dirty="0">
                <a:latin typeface="Arial" panose="020B0604020202020204" pitchFamily="34" charset="0"/>
                <a:cs typeface="Arial" panose="020B0604020202020204" pitchFamily="34" charset="0"/>
              </a:rPr>
              <a:t> en el caso de formulaciones con corticoides</a:t>
            </a:r>
          </a:p>
          <a:p>
            <a:pPr algn="just"/>
            <a:r>
              <a:rPr lang="es-MX" sz="3100" dirty="0">
                <a:latin typeface="Arial" panose="020B0604020202020204" pitchFamily="34" charset="0"/>
                <a:cs typeface="Arial" panose="020B0604020202020204" pitchFamily="34" charset="0"/>
              </a:rPr>
              <a:t>Disminuir las sensación de mal gusto que es residual y típico de formulaciones con propelentes</a:t>
            </a:r>
            <a:endParaRPr lang="es-CL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E65C6A-C194-4C20-862A-7D89DFADE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7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59"/>
    </mc:Choice>
    <mc:Fallback>
      <p:transition spd="slow" advTm="7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70673BD-3E42-410D-BA53-D01312046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77715" y="1034715"/>
            <a:ext cx="8181473" cy="5130216"/>
          </a:xfrm>
          <a:ln w="38100"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9B217B-2669-43AB-885E-F9D735F0B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2"/>
    </mc:Choice>
    <mc:Fallback>
      <p:transition spd="slow" advTm="16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91DD9-FFF1-4816-866B-CCF7E8C7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TIPOS  DE AEROCAMARA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BD1300C3-053B-42AF-9ED6-44E66572DB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668158"/>
              </p:ext>
            </p:extLst>
          </p:nvPr>
        </p:nvGraphicFramePr>
        <p:xfrm>
          <a:off x="420131" y="1825624"/>
          <a:ext cx="10639168" cy="2608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3382">
                  <a:extLst>
                    <a:ext uri="{9D8B030D-6E8A-4147-A177-3AD203B41FA5}">
                      <a16:colId xmlns:a16="http://schemas.microsoft.com/office/drawing/2014/main" val="1889139327"/>
                    </a:ext>
                  </a:extLst>
                </a:gridCol>
                <a:gridCol w="3060226">
                  <a:extLst>
                    <a:ext uri="{9D8B030D-6E8A-4147-A177-3AD203B41FA5}">
                      <a16:colId xmlns:a16="http://schemas.microsoft.com/office/drawing/2014/main" val="326311329"/>
                    </a:ext>
                  </a:extLst>
                </a:gridCol>
                <a:gridCol w="3255560">
                  <a:extLst>
                    <a:ext uri="{9D8B030D-6E8A-4147-A177-3AD203B41FA5}">
                      <a16:colId xmlns:a16="http://schemas.microsoft.com/office/drawing/2014/main" val="1917909707"/>
                    </a:ext>
                  </a:extLst>
                </a:gridCol>
              </a:tblGrid>
              <a:tr h="786405">
                <a:tc>
                  <a:txBody>
                    <a:bodyPr/>
                    <a:lstStyle/>
                    <a:p>
                      <a:pPr algn="ctr"/>
                      <a:endParaRPr lang="es-MX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MX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 AEROCAMARA</a:t>
                      </a:r>
                      <a:endParaRPr lang="es-CL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s-MX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VOLUMEN</a:t>
                      </a:r>
                      <a:endParaRPr lang="es-CL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DISTANCIA ENTRE LOS EXTREMOS</a:t>
                      </a:r>
                      <a:endParaRPr lang="es-CL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206988"/>
                  </a:ext>
                </a:extLst>
              </a:tr>
              <a:tr h="455615">
                <a:tc>
                  <a:txBody>
                    <a:bodyPr/>
                    <a:lstStyle/>
                    <a:p>
                      <a:pPr algn="l"/>
                      <a:r>
                        <a:rPr lang="pt-BR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ADULTO BIVALBULADA</a:t>
                      </a:r>
                      <a:endParaRPr lang="es-C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 A 450 ML</a:t>
                      </a:r>
                      <a:endParaRPr lang="es-C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SUPERIOR A 12 CM.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457817"/>
                  </a:ext>
                </a:extLst>
              </a:tr>
              <a:tr h="455615">
                <a:tc>
                  <a:txBody>
                    <a:bodyPr/>
                    <a:lstStyle/>
                    <a:p>
                      <a:pPr algn="l"/>
                      <a:r>
                        <a:rPr lang="pt-BR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ADULTO BIVALBULADA</a:t>
                      </a:r>
                      <a:endParaRPr lang="es-C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461 A 800 ML</a:t>
                      </a:r>
                      <a:endParaRPr lang="es-C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SUPERIOR A 12 CM.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987134"/>
                  </a:ext>
                </a:extLst>
              </a:tr>
              <a:tr h="455615">
                <a:tc>
                  <a:txBody>
                    <a:bodyPr/>
                    <a:lstStyle/>
                    <a:p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PEDIÁTRICA DE 1 MES A 5 AÑOS</a:t>
                      </a:r>
                      <a:endParaRPr lang="es-C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 A 350 ML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SUPERIOR A 12 CM.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651915"/>
                  </a:ext>
                </a:extLst>
              </a:tr>
              <a:tr h="455615">
                <a:tc>
                  <a:txBody>
                    <a:bodyPr/>
                    <a:lstStyle/>
                    <a:p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PEDIATRICA  6 A 9 AÑOS</a:t>
                      </a:r>
                      <a:endParaRPr lang="es-C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 140 A500 ML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SUPERIOR A 12 CM.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048084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45356C-E93B-4D34-BEC7-85879F774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1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81"/>
    </mc:Choice>
    <mc:Fallback>
      <p:transition spd="slow" advTm="53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91DD9-FFF1-4816-866B-CCF7E8C7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REQUISITOS AEROCAMARA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C9127D-6A0C-4C93-987D-04C7C7103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871"/>
            <a:ext cx="10515600" cy="4311092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Antiestática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Volumen adecuado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Bivalvulada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Universal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Flexible, de látex, transparente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Componentes desmontables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D43B30-612D-487D-9269-472DF5B94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6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22"/>
    </mc:Choice>
    <mc:Fallback>
      <p:transition spd="slow" advTm="8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C7EA9FF-3675-4FC4-A961-DF17A23E5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902" y="1841156"/>
            <a:ext cx="2977978" cy="21366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7F21D50C-862C-4D6C-8B41-102B888F0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129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LIMPIEZA AEROCAMARA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41749D-D51E-4E61-8D0C-670DE063D528}"/>
              </a:ext>
            </a:extLst>
          </p:cNvPr>
          <p:cNvSpPr txBox="1"/>
          <p:nvPr/>
        </p:nvSpPr>
        <p:spPr>
          <a:xfrm>
            <a:off x="7587049" y="4324865"/>
            <a:ext cx="3818237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No hervir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No restregar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No secar con un paño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ABF04C9-38F5-45A3-A4FE-8C34A07B5E4D}"/>
              </a:ext>
            </a:extLst>
          </p:cNvPr>
          <p:cNvSpPr txBox="1"/>
          <p:nvPr/>
        </p:nvSpPr>
        <p:spPr>
          <a:xfrm>
            <a:off x="556054" y="1643449"/>
            <a:ext cx="6450228" cy="422679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Lavar al menos una vez por semana </a:t>
            </a:r>
            <a:r>
              <a:rPr lang="es-MX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detergente o jabón de manos.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Dejar escurrir el detergente  o jabón por las paredes del a aerocámara o espaciador, y luego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enjaugar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suficiente agua.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Sacudir para eliminar restos de humedad y dejar secar el aire sobre una superficie limpia , sin utilizar paños ni papel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6BD1C7-FC9C-4D7D-A22C-4BE799CA9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8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16"/>
    </mc:Choice>
    <mc:Fallback>
      <p:transition spd="slow" advTm="5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5C354B-39ED-4D05-A279-C83DAFA3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¿ CUÁNTO LE QUEDA AL INHALADOR?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887B78-E048-486B-B7BD-0A0CD557B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443" y="1791730"/>
            <a:ext cx="8686800" cy="46217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8C1F68-FA1D-4FA9-AAB6-E60F7A04F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0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14"/>
    </mc:Choice>
    <mc:Fallback>
      <p:transition spd="slow" advTm="5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9B409B9-C91A-4776-8FAA-18DB6BF31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57" y="1289726"/>
            <a:ext cx="3282659" cy="31863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B247F7-25E9-4104-9123-EF46C78E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134" y="1251610"/>
            <a:ext cx="3459191" cy="32364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476986C-E0DF-4DBB-8095-AAED951229EF}"/>
              </a:ext>
            </a:extLst>
          </p:cNvPr>
          <p:cNvSpPr txBox="1"/>
          <p:nvPr/>
        </p:nvSpPr>
        <p:spPr>
          <a:xfrm>
            <a:off x="2261936" y="4908884"/>
            <a:ext cx="8451371" cy="120032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DESCONGESTIONANTES NASALES</a:t>
            </a: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JARABES PARA LA TOS</a:t>
            </a: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ANTIBIÓTICOS</a:t>
            </a:r>
            <a:endParaRPr lang="es-C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igno de multiplicación 11">
            <a:extLst>
              <a:ext uri="{FF2B5EF4-FFF2-40B4-BE49-F238E27FC236}">
                <a16:creationId xmlns:a16="http://schemas.microsoft.com/office/drawing/2014/main" id="{9C8CB2D3-4C52-4458-AF66-25C25CF4D9CD}"/>
              </a:ext>
            </a:extLst>
          </p:cNvPr>
          <p:cNvSpPr/>
          <p:nvPr/>
        </p:nvSpPr>
        <p:spPr>
          <a:xfrm>
            <a:off x="1503947" y="4211053"/>
            <a:ext cx="2406316" cy="21656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A7D8EDA1-0AE3-41A2-A74E-0ACA8C964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307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PROGRAMA  MINISTERIAL IRA /ERA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CB56610-CADE-4811-B7BE-79CD6A5C9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809" y="1253470"/>
            <a:ext cx="3200847" cy="323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54365A-FBBD-4A24-9461-C2EB3E5D5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2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44685">
        <p159:morph option="byObject"/>
      </p:transition>
    </mc:Choice>
    <mc:Fallback>
      <p:transition spd="slow" advTm="44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C675F-FC49-40F1-86C9-B4002266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1357" cy="1325563"/>
          </a:xfrm>
        </p:spPr>
        <p:txBody>
          <a:bodyPr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PRESCRIPCIÓN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09A08E5-10AA-40AB-B3E9-A557A65F6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122847"/>
              </p:ext>
            </p:extLst>
          </p:nvPr>
        </p:nvGraphicFramePr>
        <p:xfrm>
          <a:off x="902043" y="1754659"/>
          <a:ext cx="10750384" cy="3457646"/>
        </p:xfrm>
        <a:graphic>
          <a:graphicData uri="http://schemas.openxmlformats.org/drawingml/2006/table">
            <a:tbl>
              <a:tblPr/>
              <a:tblGrid>
                <a:gridCol w="3264623">
                  <a:extLst>
                    <a:ext uri="{9D8B030D-6E8A-4147-A177-3AD203B41FA5}">
                      <a16:colId xmlns:a16="http://schemas.microsoft.com/office/drawing/2014/main" val="98780903"/>
                    </a:ext>
                  </a:extLst>
                </a:gridCol>
                <a:gridCol w="415876">
                  <a:extLst>
                    <a:ext uri="{9D8B030D-6E8A-4147-A177-3AD203B41FA5}">
                      <a16:colId xmlns:a16="http://schemas.microsoft.com/office/drawing/2014/main" val="2433717828"/>
                    </a:ext>
                  </a:extLst>
                </a:gridCol>
                <a:gridCol w="769370">
                  <a:extLst>
                    <a:ext uri="{9D8B030D-6E8A-4147-A177-3AD203B41FA5}">
                      <a16:colId xmlns:a16="http://schemas.microsoft.com/office/drawing/2014/main" val="470496346"/>
                    </a:ext>
                  </a:extLst>
                </a:gridCol>
                <a:gridCol w="1642708">
                  <a:extLst>
                    <a:ext uri="{9D8B030D-6E8A-4147-A177-3AD203B41FA5}">
                      <a16:colId xmlns:a16="http://schemas.microsoft.com/office/drawing/2014/main" val="2414219155"/>
                    </a:ext>
                  </a:extLst>
                </a:gridCol>
                <a:gridCol w="998102">
                  <a:extLst>
                    <a:ext uri="{9D8B030D-6E8A-4147-A177-3AD203B41FA5}">
                      <a16:colId xmlns:a16="http://schemas.microsoft.com/office/drawing/2014/main" val="3696059739"/>
                    </a:ext>
                  </a:extLst>
                </a:gridCol>
                <a:gridCol w="2016997">
                  <a:extLst>
                    <a:ext uri="{9D8B030D-6E8A-4147-A177-3AD203B41FA5}">
                      <a16:colId xmlns:a16="http://schemas.microsoft.com/office/drawing/2014/main" val="3544199674"/>
                    </a:ext>
                  </a:extLst>
                </a:gridCol>
                <a:gridCol w="1642708">
                  <a:extLst>
                    <a:ext uri="{9D8B030D-6E8A-4147-A177-3AD203B41FA5}">
                      <a16:colId xmlns:a16="http://schemas.microsoft.com/office/drawing/2014/main" val="179356780"/>
                    </a:ext>
                  </a:extLst>
                </a:gridCol>
              </a:tblGrid>
              <a:tr h="544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Fármaco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Varlor</a:t>
                      </a:r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CL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Dosis/</a:t>
                      </a:r>
                      <a:r>
                        <a:rPr lang="es-CL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Puff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N° Dosis/FC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Indiación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Duración inhalador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585258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BUDESONIDA INH 200 MCg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 </a:t>
                      </a:r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mcg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puff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al </a:t>
                      </a:r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dia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 meses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40530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FLUTiCA/SALMEt 250/25 MCG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 mcg/25 mcg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puff cada 12 hrs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 mes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07763"/>
                  </a:ext>
                </a:extLst>
              </a:tr>
              <a:tr h="436385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FLUTICAS/SALMET 125/25 MCG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 mcg/25 mcg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puff cada 12 hrs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 mes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809998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FLUTICASONA 125 MCG/DO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 mcg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puff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cada 12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hrs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 meses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774172"/>
                  </a:ext>
                </a:extLst>
              </a:tr>
              <a:tr h="303743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IPRATROPIO 20MCG/DO 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mcg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puff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cada 6 horas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 1/2 mes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196825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SALBUTAMOL 100UG/DO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mcg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puff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cada 6 horas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 1/2 mes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863163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SALMETEROL 25 MCG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mcg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puff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cada 12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hrs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 mes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573735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86B3B895-C560-4D35-8A8C-BDB4209FD385}"/>
              </a:ext>
            </a:extLst>
          </p:cNvPr>
          <p:cNvSpPr txBox="1"/>
          <p:nvPr/>
        </p:nvSpPr>
        <p:spPr>
          <a:xfrm>
            <a:off x="864973" y="5634681"/>
            <a:ext cx="323747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 Black" panose="020B0A04020102020204" pitchFamily="34" charset="0"/>
              </a:rPr>
              <a:t>SISTEMA SSASUR</a:t>
            </a:r>
            <a:endParaRPr lang="es-CL" dirty="0"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54C4AA-688D-4C4F-8133-6F552E31A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3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98"/>
    </mc:Choice>
    <mc:Fallback>
      <p:transition spd="slow" advTm="108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25B1A-9EE4-4973-BABB-6C0F8192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5211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PROBLEMAS A NIVEL PUBLICO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53AE2A8B-E339-4AA5-9055-425F8C14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116" y="1552074"/>
            <a:ext cx="10547684" cy="4624889"/>
          </a:xfrm>
        </p:spPr>
        <p:txBody>
          <a:bodyPr/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Reconocer fecha de vencimiento    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Cambios en las presentaciones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Envases parecidos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6ABDFBE-AB6E-44C5-8C57-F8C1CBAFA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575" y="1449941"/>
            <a:ext cx="3372321" cy="16480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CF44315-2DC5-4634-9033-FB8EF4FB2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0733" y="2490537"/>
            <a:ext cx="2640930" cy="18047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8A9A80-941F-49AD-8070-E75BEC8E3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485" y="3826042"/>
            <a:ext cx="3520510" cy="282059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6439AD-0467-4ECC-985C-5B89FA38C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19"/>
    </mc:Choice>
    <mc:Fallback>
      <p:transition spd="slow" advTm="16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E160F-D340-45EC-9613-95A5D15E1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USO RACIONAL DE MEDICAMENTOS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30B619-D715-4B38-8E47-0E46C3D7D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14222" cy="4351338"/>
          </a:xfrm>
        </p:spPr>
        <p:txBody>
          <a:bodyPr>
            <a:norm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Prevenir la venta de los inhaladores</a:t>
            </a:r>
          </a:p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Aerocámara se entrega 01 por año, no por evento</a:t>
            </a:r>
          </a:p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Estimar lo que dura inhalador antes de indicar otro</a:t>
            </a:r>
          </a:p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Mejorar adherencia al tratamiento en función de la  técnica de inhalación</a:t>
            </a:r>
          </a:p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Mejorar adherencia al tratamiento  inhalatorio en función de adecuada prescripción: 1° broncodilatador  y 2° corticoide</a:t>
            </a:r>
          </a:p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Dimensionar el impacto ambiental de los inhaladores vencidos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F31078-2338-490A-B2B7-21FC92388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0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552"/>
    </mc:Choice>
    <mc:Fallback>
      <p:transition spd="slow" advTm="14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7EFA41-BB97-4873-B1A5-539FB7483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388" y="1149178"/>
            <a:ext cx="10093411" cy="5027785"/>
          </a:xfrm>
        </p:spPr>
        <p:txBody>
          <a:bodyPr/>
          <a:lstStyle/>
          <a:p>
            <a:endParaRPr lang="es-MX" dirty="0"/>
          </a:p>
          <a:p>
            <a:endParaRPr lang="es-CL" dirty="0"/>
          </a:p>
          <a:p>
            <a:pPr marL="0" indent="0">
              <a:buNone/>
            </a:pPr>
            <a:r>
              <a:rPr lang="es-CL" sz="4000" b="1" dirty="0">
                <a:latin typeface="Arial" panose="020B0604020202020204" pitchFamily="34" charset="0"/>
                <a:cs typeface="Arial" panose="020B0604020202020204" pitchFamily="34" charset="0"/>
              </a:rPr>
              <a:t>MUCHAS GRACIAS  …….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3971BC-84A9-4DDB-B932-F6B653A50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95"/>
    </mc:Choice>
    <mc:Fallback>
      <p:transition spd="slow" advTm="3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3D1F4530-D174-41BB-A75C-D47D7CC2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2" y="383059"/>
            <a:ext cx="9984259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CANASTA PROGRAMA IRA/ERA</a:t>
            </a:r>
            <a:b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CAMPAÑA INVIERNO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14A243E5-C7B8-4BA7-BC12-3E566FE343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521532"/>
              </p:ext>
            </p:extLst>
          </p:nvPr>
        </p:nvGraphicFramePr>
        <p:xfrm>
          <a:off x="1705233" y="1508799"/>
          <a:ext cx="8180172" cy="4554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Worksheet" r:id="rId5" imgW="4556689" imgH="2537601" progId="Excel.Sheet.12">
                  <p:embed/>
                </p:oleObj>
              </mc:Choice>
              <mc:Fallback>
                <p:oleObj name="Worksheet" r:id="rId5" imgW="4556689" imgH="25376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05233" y="1508799"/>
                        <a:ext cx="8180172" cy="4554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78C1DE-5644-4008-95F7-29F137C07F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3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49"/>
    </mc:Choice>
    <mc:Fallback>
      <p:transition spd="slow" advTm="75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8761D-303B-4369-B642-EB4AFB23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318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 </a:t>
            </a:r>
            <a:br>
              <a:rPr lang="es-MX" dirty="0"/>
            </a:b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PROGRAMA MINISTERIAL IRA/ERA </a:t>
            </a:r>
            <a:b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7FFEE39-2013-46DD-9357-ABC946F9A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73" y="997779"/>
            <a:ext cx="10738021" cy="51246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97D368-0DBF-47CD-8435-BFC77926F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4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23"/>
    </mc:Choice>
    <mc:Fallback>
      <p:transition spd="slow" advTm="4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B1D94A-F46A-4FDE-A500-9C773D8B2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ABASTECIMIENTO </a:t>
            </a:r>
            <a:b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F5E51536-DBFB-496C-A62F-1D67D10510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25611" y="1309816"/>
            <a:ext cx="10319193" cy="5239265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Programa Ministerial IRA/ERA</a:t>
            </a:r>
          </a:p>
          <a:p>
            <a:pPr lvl="1" algn="just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Financiamiento </a:t>
            </a:r>
            <a:r>
              <a:rPr lang="es-MX" sz="3200" dirty="0" err="1">
                <a:latin typeface="Arial" panose="020B0604020202020204" pitchFamily="34" charset="0"/>
                <a:cs typeface="Arial" panose="020B0604020202020204" pitchFamily="34" charset="0"/>
              </a:rPr>
              <a:t>Minsal</a:t>
            </a:r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Intermediador </a:t>
            </a:r>
            <a:r>
              <a:rPr lang="es-MX" sz="3200" dirty="0" err="1">
                <a:latin typeface="Arial" panose="020B0604020202020204" pitchFamily="34" charset="0"/>
                <a:cs typeface="Arial" panose="020B0604020202020204" pitchFamily="34" charset="0"/>
              </a:rPr>
              <a:t>Cenabast</a:t>
            </a:r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Destinado a establecimientos de APS</a:t>
            </a:r>
          </a:p>
          <a:p>
            <a:pPr lvl="1" algn="just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Canasta definida 14 productos</a:t>
            </a:r>
          </a:p>
          <a:p>
            <a:pPr lvl="1" algn="just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Programación local descentralizada</a:t>
            </a:r>
          </a:p>
          <a:p>
            <a:pPr lvl="1" algn="just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Estimación de la demanda : PBC-Rem P3+ingresos</a:t>
            </a:r>
          </a:p>
          <a:p>
            <a:pPr lvl="1" algn="just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No se tiene injerencia en la compra centralizada</a:t>
            </a:r>
          </a:p>
          <a:p>
            <a:pPr lvl="1" algn="just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Sala IRA/ERA  - Servicios de urgencia</a:t>
            </a:r>
          </a:p>
          <a:p>
            <a:pPr algn="just"/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E3590E-8646-4C5E-8A89-BB411DE50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5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61"/>
    </mc:Choice>
    <mc:Fallback>
      <p:transition spd="slow" advTm="117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5C7BD55-718E-4E75-98F2-76ACF7D1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906"/>
          </a:xfrm>
        </p:spPr>
        <p:txBody>
          <a:bodyPr>
            <a:normAutofit fontScale="90000"/>
          </a:bodyPr>
          <a:lstStyle/>
          <a:p>
            <a:pPr algn="ctr"/>
            <a:br>
              <a:rPr lang="es-MX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4000" b="1" dirty="0">
                <a:latin typeface="Arial" panose="020B0604020202020204" pitchFamily="34" charset="0"/>
                <a:cs typeface="Arial" panose="020B0604020202020204" pitchFamily="34" charset="0"/>
              </a:rPr>
              <a:t>: TRABAJO EN EQUIPO </a:t>
            </a:r>
            <a:br>
              <a:rPr lang="es-MX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DAA38EE-1C6D-44CD-9F61-6A1CA0537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533" y="3225113"/>
            <a:ext cx="2598407" cy="205252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7B32DC2-CCB7-4ACB-8111-27878F340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602" y="1553049"/>
            <a:ext cx="2896049" cy="13507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8A9EB9C-8C4E-4AC9-A5EB-0963DB5BE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13" y="3014561"/>
            <a:ext cx="4528473" cy="29296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B1A1F65-B690-4702-8158-85C03A04CC07}"/>
              </a:ext>
            </a:extLst>
          </p:cNvPr>
          <p:cNvSpPr txBox="1"/>
          <p:nvPr/>
        </p:nvSpPr>
        <p:spPr>
          <a:xfrm>
            <a:off x="457200" y="6190735"/>
            <a:ext cx="430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  <a:cs typeface="Arial" panose="020B0604020202020204" pitchFamily="34" charset="0"/>
              </a:rPr>
              <a:t>ESTIMACIÓN DE LA DEMANDA</a:t>
            </a:r>
            <a:endParaRPr lang="es-CL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0EA32A-AE31-4ED8-8A2C-EE31AFFA8BC2}"/>
              </a:ext>
            </a:extLst>
          </p:cNvPr>
          <p:cNvSpPr txBox="1"/>
          <p:nvPr/>
        </p:nvSpPr>
        <p:spPr>
          <a:xfrm>
            <a:off x="5029201" y="5826896"/>
            <a:ext cx="4942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latin typeface="Arial Black" panose="020B0A04020102020204" pitchFamily="34" charset="0"/>
                <a:cs typeface="Arial" panose="020B0604020202020204" pitchFamily="34" charset="0"/>
              </a:rPr>
              <a:t>SATISFACCIÓN DE LA DEMANDA</a:t>
            </a: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8388BD-C6B2-4917-8424-52C023F552A4}"/>
              </a:ext>
            </a:extLst>
          </p:cNvPr>
          <p:cNvSpPr txBox="1"/>
          <p:nvPr/>
        </p:nvSpPr>
        <p:spPr>
          <a:xfrm>
            <a:off x="8501449" y="3101546"/>
            <a:ext cx="369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CALIDAD Y SEGURIDAD</a:t>
            </a:r>
            <a:endParaRPr lang="es-CL" dirty="0">
              <a:latin typeface="Arial Black" panose="020B0A040201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725653-FBDE-4981-83F2-5911AE1AC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4822" y="3975328"/>
            <a:ext cx="3933410" cy="1057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D221DB1-7D34-4803-8C1D-EC7D0399EFAD}"/>
              </a:ext>
            </a:extLst>
          </p:cNvPr>
          <p:cNvSpPr txBox="1"/>
          <p:nvPr/>
        </p:nvSpPr>
        <p:spPr>
          <a:xfrm>
            <a:off x="902043" y="1285104"/>
            <a:ext cx="7290487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Promover la referencia de pacientes a la APS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Refuerzo stock de urgencia en periodo Campaña Invierno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Gestión en Red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Anticipar quiebres de stock: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Epinefrina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7F2352-339A-4D20-9476-6419D3ED2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6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71860"/>
    </mc:Choice>
    <mc:Fallback>
      <p:transition spd="slow" advTm="17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E52F6A-118E-4471-AEEF-54BFD11E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13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BASE DEL TRATAMIENTO FARMACOLOGICO PROGRAMA IRA/ERA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A4FC88-6D46-460D-BF66-6D4BB17DE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789" y="4370821"/>
            <a:ext cx="4040659" cy="21060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6630E8-3BBE-45FF-B8F9-B53DE8D91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578" y="1742007"/>
            <a:ext cx="1580273" cy="21380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D1145F-AFE8-48E0-87A3-C18F34250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676" y="1790651"/>
            <a:ext cx="1591902" cy="20893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45B56D-10F9-4F68-8E40-C461DA309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7126" y="1829402"/>
            <a:ext cx="1688195" cy="21000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A6534EF-344F-498D-B55E-CF62185EEEA0}"/>
              </a:ext>
            </a:extLst>
          </p:cNvPr>
          <p:cNvSpPr txBox="1"/>
          <p:nvPr/>
        </p:nvSpPr>
        <p:spPr>
          <a:xfrm>
            <a:off x="580768" y="1865870"/>
            <a:ext cx="4880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Broncodilatadores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Corticoides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Broncodilatadores+ corticoides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Antialérgicos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Anticolinérgicos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E05192-FD90-4E55-B315-323DBCDEC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87" y="4695567"/>
            <a:ext cx="5480310" cy="12141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B07AEC-7B1B-4EC1-8682-555DCC935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7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45"/>
    </mc:Choice>
    <mc:Fallback>
      <p:transition spd="slow" advTm="37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8E04A-6C3D-404C-8C6B-32D09BF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967"/>
            <a:ext cx="10515600" cy="1325563"/>
          </a:xfrm>
        </p:spPr>
        <p:txBody>
          <a:bodyPr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VENTAJA INHALADORES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68A9E1-8452-4146-970B-20D3661AD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3653"/>
            <a:ext cx="5181600" cy="4023310"/>
          </a:xfrm>
          <a:ln w="381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Acceso directo a nivel pulmonar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Rápido comienzo del efecto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Dosis bajas comparado con las formas farmacéuticas  sólidas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Mejor índice terapéutico que forma orales ( riesgo/beneficio)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Efectos colaterales reducidos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Comodidad en el transporte y la amplia variedad de principios activos que pueden ser incorporados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359A15-1510-4EFA-9009-0B30EA8D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302" y="2201779"/>
            <a:ext cx="5039497" cy="1962448"/>
          </a:xfrm>
          <a:ln w="381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algn="just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Impacto  orofaríngeo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Requerimiento de sincronización entre la inspiración y la disponibilidad del fármacos en el sitio de acción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612CBF-689D-4A2F-8E7E-045D4362B578}"/>
              </a:ext>
            </a:extLst>
          </p:cNvPr>
          <p:cNvSpPr txBox="1"/>
          <p:nvPr/>
        </p:nvSpPr>
        <p:spPr>
          <a:xfrm>
            <a:off x="1175084" y="1524000"/>
            <a:ext cx="478856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VENTAJAS</a:t>
            </a:r>
            <a:endParaRPr lang="es-C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1383AEB-F7DA-4D91-AA0A-4E13115A20DF}"/>
              </a:ext>
            </a:extLst>
          </p:cNvPr>
          <p:cNvSpPr txBox="1"/>
          <p:nvPr/>
        </p:nvSpPr>
        <p:spPr>
          <a:xfrm>
            <a:off x="6704598" y="1547881"/>
            <a:ext cx="415991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DESVENTAJAS</a:t>
            </a:r>
            <a:endParaRPr lang="es-C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0F339C-793B-486C-A434-6E8275F41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3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06"/>
    </mc:Choice>
    <mc:Fallback>
      <p:transition spd="slow" advTm="10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8060A-BA92-4463-B430-59B88CB64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7048"/>
          </a:xfrm>
        </p:spPr>
        <p:txBody>
          <a:bodyPr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¿QUE ES UN INHALADOR?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B6538-F9E9-4FCE-A13D-86D1FD8CD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13" y="1754659"/>
            <a:ext cx="4992130" cy="4422304"/>
          </a:xfrm>
        </p:spPr>
        <p:txBody>
          <a:bodyPr>
            <a:normAutofit/>
          </a:bodyPr>
          <a:lstStyle/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Dispositivo pequeño y portátil que entrega el medicamento en forma de aerosol en dosis fijas y medidas.</a:t>
            </a: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Contiene un cartucho presurizado que se ajusta dentro de un dispensador  plástico y que, al activarlo, libera el medicamento.</a:t>
            </a:r>
          </a:p>
          <a:p>
            <a:pPr marL="0" indent="0" algn="just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2F0C5F-B519-4994-9920-3BA285C28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653" y="1853513"/>
            <a:ext cx="4923207" cy="38109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324A50-AB8F-43D1-A064-F428A168E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4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97"/>
    </mc:Choice>
    <mc:Fallback>
      <p:transition spd="slow" advTm="74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6-06-2023 PPT -REUNION ESTAMENTO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16-06-2023 PPT -REUNION ESTAMENTO (1)</Template>
  <TotalTime>4704</TotalTime>
  <Words>1279</Words>
  <Application>Microsoft Office PowerPoint</Application>
  <PresentationFormat>Panorámica</PresentationFormat>
  <Paragraphs>207</Paragraphs>
  <Slides>23</Slides>
  <Notes>1</Notes>
  <HiddenSlides>0</HiddenSlides>
  <MMClips>23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Aharoni</vt:lpstr>
      <vt:lpstr>Arial</vt:lpstr>
      <vt:lpstr>Arial Black</vt:lpstr>
      <vt:lpstr>Calibri</vt:lpstr>
      <vt:lpstr>Calibri Light</vt:lpstr>
      <vt:lpstr>GOBCL-HEAVY</vt:lpstr>
      <vt:lpstr>16-06-2023 PPT -REUNION ESTAMENTO (1)</vt:lpstr>
      <vt:lpstr>Tema de Office</vt:lpstr>
      <vt:lpstr>Worksheet</vt:lpstr>
      <vt:lpstr>     Ingrid Clouet H. Químico-farmacéutico Asesor Servicio Salud Araucanía Sur </vt:lpstr>
      <vt:lpstr>PROGRAMA  MINISTERIAL IRA /ERA</vt:lpstr>
      <vt:lpstr> CANASTA PROGRAMA IRA/ERA  CAMPAÑA INVIERNO</vt:lpstr>
      <vt:lpstr>  PROGRAMA MINISTERIAL IRA/ERA  </vt:lpstr>
      <vt:lpstr>ABASTECIMIENTO  </vt:lpstr>
      <vt:lpstr> : TRABAJO EN EQUIPO  </vt:lpstr>
      <vt:lpstr> BASE DEL TRATAMIENTO FARMACOLOGICO PROGRAMA IRA/ERA</vt:lpstr>
      <vt:lpstr>VENTAJA INHALADORES</vt:lpstr>
      <vt:lpstr>¿QUE ES UN INHALADOR?</vt:lpstr>
      <vt:lpstr>Presentación de PowerPoint</vt:lpstr>
      <vt:lpstr> TERAPIA INHALATORIA</vt:lpstr>
      <vt:lpstr> USO CORRECTO INHALADOR  ( Circular N° 3/27.02.23 ISP)  </vt:lpstr>
      <vt:lpstr> LIMPIEZA INHALADOR</vt:lpstr>
      <vt:lpstr>AEROCAMARA</vt:lpstr>
      <vt:lpstr>Presentación de PowerPoint</vt:lpstr>
      <vt:lpstr>TIPOS  DE AEROCAMARA</vt:lpstr>
      <vt:lpstr>REQUISITOS AEROCAMARA</vt:lpstr>
      <vt:lpstr>LIMPIEZA AEROCAMARA</vt:lpstr>
      <vt:lpstr>¿ CUÁNTO LE QUEDA AL INHALADOR?</vt:lpstr>
      <vt:lpstr>PRESCRIPCIÓN</vt:lpstr>
      <vt:lpstr> PROBLEMAS A NIVEL PUBLICO</vt:lpstr>
      <vt:lpstr>USO RACIONAL DE MEDICAMENTOS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Ingrid Rose Clouet Henriquez</dc:creator>
  <cp:lastModifiedBy>INGRID PC</cp:lastModifiedBy>
  <cp:revision>92</cp:revision>
  <dcterms:created xsi:type="dcterms:W3CDTF">2024-04-08T20:44:04Z</dcterms:created>
  <dcterms:modified xsi:type="dcterms:W3CDTF">2025-05-05T01:07:53Z</dcterms:modified>
  <cp:contentStatus/>
</cp:coreProperties>
</file>